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68" r:id="rId3"/>
  </p:sldMasterIdLst>
  <p:notesMasterIdLst>
    <p:notesMasterId r:id="rId26"/>
  </p:notesMasterIdLst>
  <p:handoutMasterIdLst>
    <p:handoutMasterId r:id="rId27"/>
  </p:handoutMasterIdLst>
  <p:sldIdLst>
    <p:sldId id="261" r:id="rId4"/>
    <p:sldId id="294" r:id="rId5"/>
    <p:sldId id="257" r:id="rId6"/>
    <p:sldId id="296" r:id="rId7"/>
    <p:sldId id="282" r:id="rId8"/>
    <p:sldId id="288" r:id="rId9"/>
    <p:sldId id="281" r:id="rId10"/>
    <p:sldId id="271" r:id="rId11"/>
    <p:sldId id="303" r:id="rId12"/>
    <p:sldId id="304" r:id="rId13"/>
    <p:sldId id="284" r:id="rId14"/>
    <p:sldId id="285" r:id="rId15"/>
    <p:sldId id="280" r:id="rId16"/>
    <p:sldId id="279" r:id="rId17"/>
    <p:sldId id="292" r:id="rId18"/>
    <p:sldId id="297" r:id="rId19"/>
    <p:sldId id="267" r:id="rId20"/>
    <p:sldId id="274" r:id="rId21"/>
    <p:sldId id="308" r:id="rId22"/>
    <p:sldId id="272" r:id="rId23"/>
    <p:sldId id="258" r:id="rId24"/>
    <p:sldId id="3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B7BFA-85B7-4493-BE11-413A082BD875}" v="16" dt="2019-06-01T15:59:3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9" autoAdjust="0"/>
    <p:restoredTop sz="71229" autoAdjust="0"/>
  </p:normalViewPr>
  <p:slideViewPr>
    <p:cSldViewPr>
      <p:cViewPr varScale="1">
        <p:scale>
          <a:sx n="72" d="100"/>
          <a:sy n="72" d="100"/>
        </p:scale>
        <p:origin x="987" y="5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mith (CDA)" userId="e2e26018-0444-4cbe-a438-569915950e81" providerId="ADAL" clId="{89CA6787-DBCD-4A21-9615-174463173B69}"/>
  </pc:docChgLst>
  <pc:docChgLst>
    <pc:chgData name="David Smith (CLOUD AI)" userId="e2e26018-0444-4cbe-a438-569915950e81" providerId="ADAL" clId="{2D040045-40C5-4A0A-BDE0-178E4914F815}"/>
  </pc:docChgLst>
  <pc:docChgLst>
    <pc:chgData name="David Smith (CDA)" userId="e2e26018-0444-4cbe-a438-569915950e81" providerId="ADAL" clId="{60B76AC9-FB84-40ED-AC12-5B73723B875C}"/>
    <pc:docChg chg="custSel modSld sldOrd">
      <pc:chgData name="David Smith (CDA)" userId="e2e26018-0444-4cbe-a438-569915950e81" providerId="ADAL" clId="{60B76AC9-FB84-40ED-AC12-5B73723B875C}" dt="2018-10-26T12:02:10.454" v="79" actId="20577"/>
      <pc:docMkLst>
        <pc:docMk/>
      </pc:docMkLst>
      <pc:sldChg chg="modSp">
        <pc:chgData name="David Smith (CDA)" userId="e2e26018-0444-4cbe-a438-569915950e81" providerId="ADAL" clId="{60B76AC9-FB84-40ED-AC12-5B73723B875C}" dt="2018-10-26T12:02:10.454" v="79" actId="20577"/>
        <pc:sldMkLst>
          <pc:docMk/>
          <pc:sldMk cId="1650037393" sldId="258"/>
        </pc:sldMkLst>
        <pc:spChg chg="mod">
          <ac:chgData name="David Smith (CDA)" userId="e2e26018-0444-4cbe-a438-569915950e81" providerId="ADAL" clId="{60B76AC9-FB84-40ED-AC12-5B73723B875C}" dt="2018-10-26T12:02:10.454" v="79" actId="20577"/>
          <ac:spMkLst>
            <pc:docMk/>
            <pc:sldMk cId="1650037393" sldId="258"/>
            <ac:spMk id="3" creationId="{00000000-0000-0000-0000-000000000000}"/>
          </ac:spMkLst>
        </pc:spChg>
        <pc:spChg chg="mod">
          <ac:chgData name="David Smith (CDA)" userId="e2e26018-0444-4cbe-a438-569915950e81" providerId="ADAL" clId="{60B76AC9-FB84-40ED-AC12-5B73723B875C}" dt="2018-10-26T02:22:50.355" v="8"/>
          <ac:spMkLst>
            <pc:docMk/>
            <pc:sldMk cId="1650037393" sldId="258"/>
            <ac:spMk id="5" creationId="{48EDB663-B490-4F02-9377-734089018FF2}"/>
          </ac:spMkLst>
        </pc:spChg>
      </pc:sldChg>
      <pc:sldChg chg="ord">
        <pc:chgData name="David Smith (CDA)" userId="e2e26018-0444-4cbe-a438-569915950e81" providerId="ADAL" clId="{60B76AC9-FB84-40ED-AC12-5B73723B875C}" dt="2018-10-26T00:31:15.028" v="3"/>
        <pc:sldMkLst>
          <pc:docMk/>
          <pc:sldMk cId="3832747356" sldId="271"/>
        </pc:sldMkLst>
      </pc:sldChg>
      <pc:sldChg chg="ord">
        <pc:chgData name="David Smith (CDA)" userId="e2e26018-0444-4cbe-a438-569915950e81" providerId="ADAL" clId="{60B76AC9-FB84-40ED-AC12-5B73723B875C}" dt="2018-10-26T00:31:26.443" v="4"/>
        <pc:sldMkLst>
          <pc:docMk/>
          <pc:sldMk cId="3345953742" sldId="272"/>
        </pc:sldMkLst>
      </pc:sldChg>
      <pc:sldChg chg="ord modTransition">
        <pc:chgData name="David Smith (CDA)" userId="e2e26018-0444-4cbe-a438-569915950e81" providerId="ADAL" clId="{60B76AC9-FB84-40ED-AC12-5B73723B875C}" dt="2018-10-26T00:29:23.269" v="1"/>
        <pc:sldMkLst>
          <pc:docMk/>
          <pc:sldMk cId="3187315204" sldId="292"/>
        </pc:sldMkLst>
      </pc:sldChg>
      <pc:sldChg chg="delSp">
        <pc:chgData name="David Smith (CDA)" userId="e2e26018-0444-4cbe-a438-569915950e81" providerId="ADAL" clId="{60B76AC9-FB84-40ED-AC12-5B73723B875C}" dt="2018-10-26T00:30:46.709" v="2" actId="478"/>
        <pc:sldMkLst>
          <pc:docMk/>
          <pc:sldMk cId="1042419185" sldId="297"/>
        </pc:sldMkLst>
        <pc:picChg chg="del">
          <ac:chgData name="David Smith (CDA)" userId="e2e26018-0444-4cbe-a438-569915950e81" providerId="ADAL" clId="{60B76AC9-FB84-40ED-AC12-5B73723B875C}" dt="2018-10-26T00:30:46.709" v="2" actId="478"/>
          <ac:picMkLst>
            <pc:docMk/>
            <pc:sldMk cId="1042419185" sldId="297"/>
            <ac:picMk id="7" creationId="{8C2B2640-8837-44C2-A5EB-1101ECCB5142}"/>
          </ac:picMkLst>
        </pc:picChg>
      </pc:sldChg>
      <pc:sldChg chg="ord">
        <pc:chgData name="David Smith (CDA)" userId="e2e26018-0444-4cbe-a438-569915950e81" providerId="ADAL" clId="{60B76AC9-FB84-40ED-AC12-5B73723B875C}" dt="2018-10-26T02:21:45.943" v="5"/>
        <pc:sldMkLst>
          <pc:docMk/>
          <pc:sldMk cId="394401180" sldId="305"/>
        </pc:sldMkLst>
      </pc:sldChg>
    </pc:docChg>
  </pc:docChgLst>
  <pc:docChgLst>
    <pc:chgData name="David Smith (CDA)" userId="e2e26018-0444-4cbe-a438-569915950e81" providerId="ADAL" clId="{FF6895FF-50F1-47A5-A6C4-44D27A9D7C5A}"/>
  </pc:docChgLst>
  <pc:docChgLst>
    <pc:chgData name="David Smith" userId="e2e26018-0444-4cbe-a438-569915950e81" providerId="ADAL" clId="{C2AB2A7E-4A16-4B74-A9C3-1FCFBA0F048E}"/>
  </pc:docChgLst>
  <pc:docChgLst>
    <pc:chgData name="David Smith (CDA)" userId="e2e26018-0444-4cbe-a438-569915950e81" providerId="ADAL" clId="{B46B7BFA-85B7-4493-BE11-413A082BD875}"/>
    <pc:docChg chg="undo custSel addSld delSld modSld sldOrd">
      <pc:chgData name="David Smith (CDA)" userId="e2e26018-0444-4cbe-a438-569915950e81" providerId="ADAL" clId="{B46B7BFA-85B7-4493-BE11-413A082BD875}" dt="2019-06-07T17:07:46.828" v="69" actId="47"/>
      <pc:docMkLst>
        <pc:docMk/>
      </pc:docMkLst>
      <pc:sldChg chg="modSp">
        <pc:chgData name="David Smith (CDA)" userId="e2e26018-0444-4cbe-a438-569915950e81" providerId="ADAL" clId="{B46B7BFA-85B7-4493-BE11-413A082BD875}" dt="2019-05-31T16:46:58.703" v="6"/>
        <pc:sldMkLst>
          <pc:docMk/>
          <pc:sldMk cId="1650037393" sldId="258"/>
        </pc:sldMkLst>
        <pc:spChg chg="mod">
          <ac:chgData name="David Smith (CDA)" userId="e2e26018-0444-4cbe-a438-569915950e81" providerId="ADAL" clId="{B46B7BFA-85B7-4493-BE11-413A082BD875}" dt="2019-05-31T16:46:58.703" v="6"/>
          <ac:spMkLst>
            <pc:docMk/>
            <pc:sldMk cId="1650037393" sldId="258"/>
            <ac:spMk id="5" creationId="{48EDB663-B490-4F02-9377-734089018FF2}"/>
          </ac:spMkLst>
        </pc:spChg>
      </pc:sldChg>
      <pc:sldChg chg="modSp">
        <pc:chgData name="David Smith (CDA)" userId="e2e26018-0444-4cbe-a438-569915950e81" providerId="ADAL" clId="{B46B7BFA-85B7-4493-BE11-413A082BD875}" dt="2019-05-31T19:54:31.152" v="57" actId="20577"/>
        <pc:sldMkLst>
          <pc:docMk/>
          <pc:sldMk cId="3679174605" sldId="285"/>
        </pc:sldMkLst>
        <pc:spChg chg="mod">
          <ac:chgData name="David Smith (CDA)" userId="e2e26018-0444-4cbe-a438-569915950e81" providerId="ADAL" clId="{B46B7BFA-85B7-4493-BE11-413A082BD875}" dt="2019-05-31T19:54:31.152" v="57" actId="20577"/>
          <ac:spMkLst>
            <pc:docMk/>
            <pc:sldMk cId="3679174605" sldId="285"/>
            <ac:spMk id="3" creationId="{B983F1A0-87E5-46A0-B58E-4523516988FC}"/>
          </ac:spMkLst>
        </pc:spChg>
      </pc:sldChg>
      <pc:sldChg chg="del">
        <pc:chgData name="David Smith (CDA)" userId="e2e26018-0444-4cbe-a438-569915950e81" providerId="ADAL" clId="{B46B7BFA-85B7-4493-BE11-413A082BD875}" dt="2019-06-07T17:07:46.828" v="69" actId="47"/>
        <pc:sldMkLst>
          <pc:docMk/>
          <pc:sldMk cId="394401180" sldId="305"/>
        </pc:sldMkLst>
      </pc:sldChg>
      <pc:sldChg chg="addSp delSp modSp add del">
        <pc:chgData name="David Smith (CDA)" userId="e2e26018-0444-4cbe-a438-569915950e81" providerId="ADAL" clId="{B46B7BFA-85B7-4493-BE11-413A082BD875}" dt="2019-05-31T19:53:35.803" v="47" actId="47"/>
        <pc:sldMkLst>
          <pc:docMk/>
          <pc:sldMk cId="779854626" sldId="306"/>
        </pc:sldMkLst>
        <pc:picChg chg="add del mod modCrop">
          <ac:chgData name="David Smith (CDA)" userId="e2e26018-0444-4cbe-a438-569915950e81" providerId="ADAL" clId="{B46B7BFA-85B7-4493-BE11-413A082BD875}" dt="2019-05-31T19:52:02.679" v="17"/>
          <ac:picMkLst>
            <pc:docMk/>
            <pc:sldMk cId="779854626" sldId="306"/>
            <ac:picMk id="4" creationId="{E3FA862B-B2A2-495E-99A3-C05C77B624B3}"/>
          </ac:picMkLst>
        </pc:picChg>
      </pc:sldChg>
      <pc:sldChg chg="addSp delSp modSp add del ord">
        <pc:chgData name="David Smith (CDA)" userId="e2e26018-0444-4cbe-a438-569915950e81" providerId="ADAL" clId="{B46B7BFA-85B7-4493-BE11-413A082BD875}" dt="2019-06-07T17:07:45.650" v="68" actId="47"/>
        <pc:sldMkLst>
          <pc:docMk/>
          <pc:sldMk cId="3666326085" sldId="307"/>
        </pc:sldMkLst>
        <pc:spChg chg="mod">
          <ac:chgData name="David Smith (CDA)" userId="e2e26018-0444-4cbe-a438-569915950e81" providerId="ADAL" clId="{B46B7BFA-85B7-4493-BE11-413A082BD875}" dt="2019-05-31T19:52:34.528" v="46" actId="20577"/>
          <ac:spMkLst>
            <pc:docMk/>
            <pc:sldMk cId="3666326085" sldId="307"/>
            <ac:spMk id="2" creationId="{BDCF00F5-9CFD-410A-AB4B-84D9B85C748D}"/>
          </ac:spMkLst>
        </pc:spChg>
        <pc:picChg chg="add mod">
          <ac:chgData name="David Smith (CDA)" userId="e2e26018-0444-4cbe-a438-569915950e81" providerId="ADAL" clId="{B46B7BFA-85B7-4493-BE11-413A082BD875}" dt="2019-05-31T19:52:19.991" v="22" actId="1076"/>
          <ac:picMkLst>
            <pc:docMk/>
            <pc:sldMk cId="3666326085" sldId="307"/>
            <ac:picMk id="4" creationId="{055BB181-D118-4898-8776-135E8DAA08DC}"/>
          </ac:picMkLst>
        </pc:picChg>
        <pc:picChg chg="del">
          <ac:chgData name="David Smith (CDA)" userId="e2e26018-0444-4cbe-a438-569915950e81" providerId="ADAL" clId="{B46B7BFA-85B7-4493-BE11-413A082BD875}" dt="2019-05-31T19:51:59.398" v="16" actId="478"/>
          <ac:picMkLst>
            <pc:docMk/>
            <pc:sldMk cId="3666326085" sldId="307"/>
            <ac:picMk id="5" creationId="{65BA3321-C675-43B0-93C6-ADE7A56C87E3}"/>
          </ac:picMkLst>
        </pc:picChg>
      </pc:sldChg>
      <pc:sldChg chg="addSp delSp modSp add">
        <pc:chgData name="David Smith (CDA)" userId="e2e26018-0444-4cbe-a438-569915950e81" providerId="ADAL" clId="{B46B7BFA-85B7-4493-BE11-413A082BD875}" dt="2019-06-01T15:59:24.762" v="66" actId="1076"/>
        <pc:sldMkLst>
          <pc:docMk/>
          <pc:sldMk cId="1280544914" sldId="308"/>
        </pc:sldMkLst>
        <pc:picChg chg="add mod modCrop">
          <ac:chgData name="David Smith (CDA)" userId="e2e26018-0444-4cbe-a438-569915950e81" providerId="ADAL" clId="{B46B7BFA-85B7-4493-BE11-413A082BD875}" dt="2019-06-01T15:59:24.762" v="66" actId="1076"/>
          <ac:picMkLst>
            <pc:docMk/>
            <pc:sldMk cId="1280544914" sldId="308"/>
            <ac:picMk id="3" creationId="{F39FFE17-B451-4DAA-AAD7-8097D1DC82BE}"/>
          </ac:picMkLst>
        </pc:picChg>
        <pc:picChg chg="del">
          <ac:chgData name="David Smith (CDA)" userId="e2e26018-0444-4cbe-a438-569915950e81" providerId="ADAL" clId="{B46B7BFA-85B7-4493-BE11-413A082BD875}" dt="2019-06-01T15:58:45.197" v="59" actId="478"/>
          <ac:picMkLst>
            <pc:docMk/>
            <pc:sldMk cId="1280544914" sldId="308"/>
            <ac:picMk id="4" creationId="{055BB181-D118-4898-8776-135E8DAA08DC}"/>
          </ac:picMkLst>
        </pc:picChg>
      </pc:sldChg>
    </pc:docChg>
  </pc:docChgLst>
  <pc:docChgLst>
    <pc:chgData name="David Smith (CLOUD AI)" userId="e2e26018-0444-4cbe-a438-569915950e81" providerId="ADAL" clId="{DBE1FEDA-74B8-4EF3-BE18-7CC456D82724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4B9FB-2F5A-704C-ABAF-347C6A01E22D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2AB26-ACCF-7D46-BA7F-F7FC5CF5DB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999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9T20:21:01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4301 322 9216,'-17'-7'987,"-1"-1"-47,6 3-351,-1-1-40,3 2-127,-1 0-36,1 0-42,-1-1-45,3 2-87,-1 0-38,0 0-40,1 0-41,-1 0-45,1 0-47,0 0-49,0 1-53,-35-10 272,7 3-97,17 3-86,0-1-45,4 0 19,-132-51-351,45 22 208,54 20 111,-1 1 57,-1 1 53,0 1 46,-1 1 41,0 1 33,-53-8 241,32 9 40,0 4 0,0 2 0,-3 4-441,13 3 252,1 3-35,-21 6 42,2 5-76,1 3-67,0 3-61,-21 8-19,2 4-48,-17 13-51,-53 33-94,-107 70-111,184-97 217,1 1 38,-110 72-7,4 14 61,-144 152 71,317-271-101,-225 217 77,178-161-42,3 2 1,-16 30-47,9-1 98,-27 60-98,61-94 4,4 1 1,-24 76-5,22-35-67,-16 89 67,37-118-47,3 2 1,0 67 46,12 66-126,19 0-63,-10-170 123,1 0-1,3 0 0,3-1 1,1-1-1,3-1 0,22 45 67,-12-41-42,2-1-1,3-1 0,2-2 1,9 8 42,-7-15-36,33 30 36,-29-35-2,39 27 2,-24-26 59,1-2-1,1-3 0,2-3 0,14 4-58,6-3 66,1-3-1,1-3 0,11-2-65,34 1 98,1-4 0,1-7 0,0-5 0,60-6-98,61-11 208,144-26-208,-261 16 71,-3-2 34,28-8 31,-5-3 32,146-41 238,-130 23 29,-2-8-1,83-45-434,-19-10 279,-92 34 5,-3-6 1,97-80-285,-11-20 356,-104 74-54,-5-5 0,-5-4 1,9-25-303,3-20 231,-10-7-50,-47 61-67,-7 1 12,38-105-126,-42 70 113,-14 14 93,-21 64-51,-3 0 43,8-64 305,-15 74 94,-3-15-597,-4 25 325,-1 0 0,-2 0 0,-3 1 0,-7-29-325,-8-10 323,-7 2-63,13 45-54,-5-6-206,2 9 160,-9-10-160,-29-37 111,-7 1-44,-6 4-38,-1 5-33,26 31-41,0 2 0,-3 3 0,-1 1 45,-17-7-115,-2 3 0,-1 2 0,-47-15 115,17 14-177,-2 4 0,-42-6 177,-84-6-153,78 25 65,1 6-74,2 7-75,2 5-76,-138 13-426,97 10 164,70-2 164,1 6-51,1 5-56,2 6-68,30-6 3,2 1-47,0 3-45,1 2-46,2 2-47,1 2-47,1 1-46,2 2-48,11-5 60,1 2-55,-11 8-231,-34 26-628,102-73 1737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9T20:21:0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6773 305 5504,'1'-3'571,"0"0"-48,0 0-46,-1 1-44,0-1-41,-1 1-40,0 0-36,-1 0-35,-2-2 187,-1 0-110,-1 1-93,0 0-73,-2 0-43,-17-4 119,16 5-117,1 1 54,1 0 100,-13-3 19,0 1-44,0 0-42,0 1-41,-3-1-27,1-1-42,0 1-39,0-1-37,-78-10 111,39 5-37,-2-2 38,-52-14 267,11 2-40,33 9-210,8 2-40,-95-16 201,54 11-149,15 5-68,0 3-46,-46-1-47,-70-3-87,92 6 56,-10 0 77,-59 1 116,-4 0 14,1-1-57,1 6-67,-7 8 19,-2-1 66,-50 9 121,82 3-159,-78 11 4,-146 20-57,193-21 34,-16 1-27,2 3-41,-1 3-45,0 7-52,-14 8 77,-2 5 39,0 7 61,2 12 86,180-60-179,-176 67 103,130-45 37,-38 24-171,77-34 76,-1 2-64,-23 19-88,42-26-72,-8 10 148,20-16-73,0 2 0,2 0 0,0 1 0,-11 17 73,17-20-57,1 0 0,-7 15 57,10-15-20,0 0 0,1 0 0,-1 6 20,-5 39-50,9-42 72,1 0 0,1 1 0,0-1 0,2 3-22,-1-7 23,2 0-1,0 0 1,0-1-1,1 1 1,5 9-23,-4-13-2,0 1 0,1-1 1,0 0-1,4 4 2,4 3-14,0-1 1,1 0-1,1-2 0,0 0 1,10 6 13,7 3-9,1-1 0,25 10 9,35 11 17,2-4 0,10-2-17,-47-16 25,180 60 9,9-9-89,-91-34 33,3-2 50,34 2 52,97 11 95,-88-25 98,1-8 0,106-9-273,-4-16 590,104-25-590,112-49 286,-283 41-113,-27 6 9,346-55 366,-432 73-414,123-18 47,105-24 0,65-25 262,-265 50-308,74-22 5,-73 12 65,57-29-205,-73 15 161,-7-9 86,-5-6 66,-3-5 49,-61 34-144,-27 13-132,-12 5-44,-21 21-27,1 1 0,-1 0 0,-1-1 0,1 0 0,-1 1 1,0-1-1,0-3-15,-1 5 8,0-1 0,0 0 0,-1 1 1,1-1-1,-1 0 0,-1 1 0,1-1 0,-1 1 1,0-5-9,-1 4-3,1 1 1,0 0 0,-1 0-1,0 0 1,0 0 0,-3-4 2,-9-9-15,-1 0 0,0 0 0,-1 2 0,-14-11 15,22 19-10,-73-62-45,-118-82 30,149 118-44,-46-24 69,38 27-144,-39-12 144,29 16-238,-25-3 238,16 9-354,-12 1 354,-73-8-460,-6 8-82,-1 8-82,0 9-81,67 5 261,1 4-78,0 1-83,1 4-90,0 4-97,1 2-102,0 4-109,-1 4-116,46-11 395,0 1-57,-11 3-210,-32 10-558,94-28 1509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F15B2-C771-674E-847F-16583E634D10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0524F-25E4-FE4B-9482-A1DD1139CC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17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1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2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94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61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89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02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62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34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12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9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https://minecraft.net/en-us/article/five-years-westeros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5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65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Analytics, &amp; Data Science Conference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9A6D4-FB34-4BDB-BA1E-7271914431F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6/7/2019 10:07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711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5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78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47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75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0524F-25E4-FE4B-9482-A1DD1139CC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4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61C3B2E-1379-0345-A7F2-F01FF72ED8A6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70B626-E522-8B40-9734-A2208E142F98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D652B59-CE10-024B-8914-8079ED91C907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09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288431" y="2976248"/>
            <a:ext cx="11653523" cy="1647659"/>
          </a:xfrm>
          <a:prstGeom prst="rect">
            <a:avLst/>
          </a:prstGeom>
          <a:noFill/>
        </p:spPr>
        <p:txBody>
          <a:bodyPr wrap="square" lIns="134464" tIns="143428" rIns="134464" bIns="143428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902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4902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</a:t>
            </a:r>
            <a:br>
              <a:rPr lang="en-US" sz="4902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902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&amp; </a:t>
            </a:r>
            <a:r>
              <a:rPr lang="en-US" sz="4902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FF808E-119C-4D42-9CAC-52EE6F8A1ECD}"/>
              </a:ext>
            </a:extLst>
          </p:cNvPr>
          <p:cNvCxnSpPr>
            <a:cxnSpLocks/>
          </p:cNvCxnSpPr>
          <p:nvPr userDrawn="1"/>
        </p:nvCxnSpPr>
        <p:spPr>
          <a:xfrm>
            <a:off x="10839594" y="2976248"/>
            <a:ext cx="0" cy="164765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C7176D-9E79-48E0-AC62-726FB493F6D2}"/>
              </a:ext>
            </a:extLst>
          </p:cNvPr>
          <p:cNvCxnSpPr>
            <a:cxnSpLocks/>
          </p:cNvCxnSpPr>
          <p:nvPr userDrawn="1"/>
        </p:nvCxnSpPr>
        <p:spPr>
          <a:xfrm>
            <a:off x="10839593" y="3800077"/>
            <a:ext cx="89642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A9648B-D105-4A3F-A6C6-7AC6FA18EB21}"/>
              </a:ext>
            </a:extLst>
          </p:cNvPr>
          <p:cNvSpPr txBox="1"/>
          <p:nvPr userDrawn="1"/>
        </p:nvSpPr>
        <p:spPr>
          <a:xfrm>
            <a:off x="9148165" y="3319357"/>
            <a:ext cx="1691427" cy="941520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r">
              <a:lnSpc>
                <a:spcPct val="90000"/>
              </a:lnSpc>
              <a:spcAft>
                <a:spcPts val="0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Dec 7–8</a:t>
            </a:r>
          </a:p>
          <a:p>
            <a:pPr algn="r">
              <a:lnSpc>
                <a:spcPct val="90000"/>
              </a:lnSpc>
              <a:spcAft>
                <a:spcPts val="0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Redmond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E727F-79DF-4227-94C5-AF1921E19770}"/>
              </a:ext>
            </a:extLst>
          </p:cNvPr>
          <p:cNvSpPr txBox="1"/>
          <p:nvPr userDrawn="1"/>
        </p:nvSpPr>
        <p:spPr>
          <a:xfrm>
            <a:off x="10839594" y="3407494"/>
            <a:ext cx="964267" cy="390478"/>
          </a:xfrm>
          <a:prstGeom prst="rect">
            <a:avLst/>
          </a:prstGeom>
          <a:noFill/>
        </p:spPr>
        <p:txBody>
          <a:bodyPr wrap="none" lIns="89642" tIns="89642" rIns="89642" bIns="89642" rtlCol="0" anchor="b">
            <a:noAutofit/>
          </a:bodyPr>
          <a:lstStyle/>
          <a:p>
            <a:pPr>
              <a:lnSpc>
                <a:spcPct val="15000"/>
              </a:lnSpc>
              <a:spcAft>
                <a:spcPts val="588"/>
              </a:spcAft>
            </a:pPr>
            <a:r>
              <a:rPr lang="en-US" sz="588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3FD45-2311-4A11-86F3-A43F7F174E5F}"/>
              </a:ext>
            </a:extLst>
          </p:cNvPr>
          <p:cNvSpPr txBox="1"/>
          <p:nvPr userDrawn="1"/>
        </p:nvSpPr>
        <p:spPr>
          <a:xfrm>
            <a:off x="10839594" y="4266170"/>
            <a:ext cx="964267" cy="390478"/>
          </a:xfrm>
          <a:prstGeom prst="rect">
            <a:avLst/>
          </a:prstGeom>
          <a:noFill/>
        </p:spPr>
        <p:txBody>
          <a:bodyPr wrap="none" lIns="89642" tIns="89642" rIns="89642" bIns="89642" rtlCol="0" anchor="t">
            <a:noAutofit/>
          </a:bodyPr>
          <a:lstStyle/>
          <a:p>
            <a:pPr>
              <a:lnSpc>
                <a:spcPct val="15000"/>
              </a:lnSpc>
              <a:spcAft>
                <a:spcPts val="588"/>
              </a:spcAft>
            </a:pPr>
            <a:r>
              <a:rPr lang="en-US" sz="588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43426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49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7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9ECF4C7-2E18-2443-BD90-E9A488292242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7171399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80989"/>
            <a:ext cx="717026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985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717026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03687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98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06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5355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29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923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983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E64B6C-25FE-8547-9BE6-8EB97D817F10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57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7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D6B92DE-2E65-1C4A-93FC-70116E263CC7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E5B89C5-99E1-BA49-BDBE-A363CEE7C64B}" type="datetime1">
              <a:rPr lang="en-US" smtClean="0"/>
              <a:t>6/7/2019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4583AF3-68C8-0B4B-A7E0-E769E7E14450}" type="datetime1">
              <a:rPr lang="en-US" smtClean="0"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CA181C0-BFB1-CE44-92A3-4B30BD855035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BC59D3A-7BCD-824A-B3E6-C086D4BB362F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DDF5E5D-099F-0A4A-8CE8-3A887CB5786B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445" y="63565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64F35-C8DF-48EF-9A3F-08DCDF9D2A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80" y="6040955"/>
            <a:ext cx="2221998" cy="9959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u="none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6283A-C4EA-47D2-A0CB-396823BAF77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14F12-A56F-4739-8966-3FDC69537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6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7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gcRyuj0smg" TargetMode="Externa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log.revolutionanalytics.com/" TargetMode="External"/><Relationship Id="rId5" Type="http://schemas.openxmlformats.org/officeDocument/2006/relationships/hyperlink" Target="https://ropenscilabs.github.io/miner_book/" TargetMode="External"/><Relationship Id="rId4" Type="http://schemas.openxmlformats.org/officeDocument/2006/relationships/hyperlink" Target="https://github.com/ropenscilabs/miner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starch.com/programwithminecraf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openscilabs/min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openscilabs.github.io/miner_book/" TargetMode="External"/><Relationship Id="rId4" Type="http://schemas.openxmlformats.org/officeDocument/2006/relationships/hyperlink" Target="http://github.com/ropenscilabs/craf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563D2FB5-44F6-47A9-9003-BB9B608B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52" y="0"/>
            <a:ext cx="892129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00435-10F9-41C7-9D37-CFE4E2719B79}"/>
              </a:ext>
            </a:extLst>
          </p:cNvPr>
          <p:cNvSpPr txBox="1"/>
          <p:nvPr/>
        </p:nvSpPr>
        <p:spPr>
          <a:xfrm>
            <a:off x="6934200" y="3733800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David Smith</a:t>
            </a:r>
          </a:p>
          <a:p>
            <a:r>
              <a:rPr lang="en-US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revodavid</a:t>
            </a:r>
            <a:endParaRPr lang="en-US" sz="3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1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72CB-55F1-46D4-9441-13A98021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Launch Minecraft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8A600-2FF9-4460-A2C1-ABB8339A7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766C9-9C3D-41CB-B9AC-97C0C5BE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81928-7FF0-4A53-9CE1-F839372D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98" y="1562100"/>
            <a:ext cx="4351398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B7F595-EB95-40EB-A93F-8C7CDD52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600200"/>
            <a:ext cx="5653280" cy="3695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45A203-372F-4437-9417-16FF90307558}"/>
                  </a:ext>
                </a:extLst>
              </p14:cNvPr>
              <p14:cNvContentPartPr/>
              <p14:nvPr/>
            </p14:nvContentPartPr>
            <p14:xfrm>
              <a:off x="1630154" y="4220404"/>
              <a:ext cx="2156040" cy="164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45A203-372F-4437-9417-16FF903075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1154" y="4211764"/>
                <a:ext cx="2173680" cy="16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0A7B5D-2AD7-4EA8-AEA5-FA50F5275524}"/>
                  </a:ext>
                </a:extLst>
              </p14:cNvPr>
              <p14:cNvContentPartPr/>
              <p14:nvPr/>
            </p14:nvContentPartPr>
            <p14:xfrm>
              <a:off x="7099970" y="3413644"/>
              <a:ext cx="2685600" cy="748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0A7B5D-2AD7-4EA8-AEA5-FA50F52755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1330" y="3404644"/>
                <a:ext cx="2703240" cy="76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3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B29A-725E-443A-9801-A32B04B4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 using miner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66730-E77D-4364-8D7C-230040B7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ropenscilabs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/miner")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ropenscilabs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/craft")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library(miner)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mc_connect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("52.170.156.222")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chatPost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("Connection Test")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Connections expire after about 10 mins, so reconnect as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10EBA-07AA-435F-A62B-9801A51C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72798-4F72-4E89-9142-F68E28D9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0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C7F-B817-4CB8-A590-1AD2AC8A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Modifying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3F1A0-87E5-46A0-B58E-45235169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library(craft)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getPlayerPos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("Welcome to" 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v+c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(0,12,0),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font="8x12",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="west")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SDSS2019" 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v+c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(0,1,0),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font="8x12",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="west")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0E468-244D-491A-91FF-AA2CCF62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C7919-B384-4A1B-AD1C-530C8315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github.com/ropenscilabs/miner/raw/master/extra_vignettes/figure/ice_towers.png">
            <a:extLst>
              <a:ext uri="{FF2B5EF4-FFF2-40B4-BE49-F238E27FC236}">
                <a16:creationId xmlns:a16="http://schemas.microsoft.com/office/drawing/2014/main" id="{93B3C252-0E98-4852-9DD4-819A352CA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74" y="11723"/>
            <a:ext cx="12180668" cy="684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AA16F4-812C-45FB-B2CA-D20602B323BA}"/>
              </a:ext>
            </a:extLst>
          </p:cNvPr>
          <p:cNvSpPr txBox="1"/>
          <p:nvPr/>
        </p:nvSpPr>
        <p:spPr>
          <a:xfrm>
            <a:off x="228600" y="457200"/>
            <a:ext cx="3124200" cy="132343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mc_connect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()</a:t>
            </a:r>
          </a:p>
          <a:p>
            <a:pPr algn="l"/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getPlayerPosition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()</a:t>
            </a:r>
          </a:p>
          <a:p>
            <a:pPr algn="l"/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setBlocks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()</a:t>
            </a:r>
          </a:p>
          <a:p>
            <a:pPr algn="l"/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getBlockHits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826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table, grass, sitting&#10;&#10;Description generated with very high confidence">
            <a:extLst>
              <a:ext uri="{FF2B5EF4-FFF2-40B4-BE49-F238E27FC236}">
                <a16:creationId xmlns:a16="http://schemas.microsoft.com/office/drawing/2014/main" id="{3967DB57-D9E8-45CF-93D8-4EB0C2EEB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8" y="0"/>
            <a:ext cx="1135946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939D27-64A7-4296-A804-177DAF385DB1}"/>
              </a:ext>
            </a:extLst>
          </p:cNvPr>
          <p:cNvSpPr txBox="1"/>
          <p:nvPr/>
        </p:nvSpPr>
        <p:spPr>
          <a:xfrm>
            <a:off x="1447800" y="381000"/>
            <a:ext cx="4849404" cy="1015663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library(craft)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myid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 &lt;- tail(</a:t>
            </a:r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getPlayerIds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(),1)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elsafy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myid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F241-FDD0-4692-8473-604BA6C3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Interacting with players in-game</a:t>
            </a:r>
          </a:p>
        </p:txBody>
      </p:sp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8C4F5F9A-A58E-4574-9F18-C835CE000EC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14600" y="1101136"/>
            <a:ext cx="7004051" cy="52530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F821F-BFE3-4B8E-9BB6-3247BF6D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58F94-CAA5-40A6-9759-B1513DA1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9756-09D8-4A17-8273-6B2759D0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Interacting with players via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FF02-7E8D-4E21-ADF7-9417D10A2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a message: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chatPost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Players can also chat (press T), which allows us to interact</a:t>
            </a:r>
          </a:p>
          <a:p>
            <a:r>
              <a:rPr lang="en-US" dirty="0"/>
              <a:t>Get recent messages: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getchatPosts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0404F-F77A-4FCD-BC6E-50582449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01EFB-D76C-4B9D-A7C4-4A4CDC82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1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ithub.com/ropenscilabs/miner/raw/master/extra_vignettes/figure/guessnum.png">
            <a:extLst>
              <a:ext uri="{FF2B5EF4-FFF2-40B4-BE49-F238E27FC236}">
                <a16:creationId xmlns:a16="http://schemas.microsoft.com/office/drawing/2014/main" id="{92BD41E0-BE4F-4088-9038-F8190C834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0"/>
            <a:ext cx="8008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33654-126B-4444-9B49-B7CF61F4B588}"/>
              </a:ext>
            </a:extLst>
          </p:cNvPr>
          <p:cNvSpPr txBox="1"/>
          <p:nvPr/>
        </p:nvSpPr>
        <p:spPr>
          <a:xfrm>
            <a:off x="304800" y="838200"/>
            <a:ext cx="8425705" cy="707886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chatPost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('Hi, I thought a number between 1 and 100.’)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msg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 &lt;- </a:t>
            </a:r>
            <a:r>
              <a:rPr 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getChatPosts</a:t>
            </a:r>
            <a:r>
              <a:rPr 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147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00F5-9CFD-410A-AB4B-84D9B85C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Maze Solving</a:t>
            </a:r>
          </a:p>
        </p:txBody>
      </p:sp>
      <p:pic>
        <p:nvPicPr>
          <p:cNvPr id="5" name="Picture 4" descr="A close up of a box&#10;&#10;Description generated with high confidence">
            <a:extLst>
              <a:ext uri="{FF2B5EF4-FFF2-40B4-BE49-F238E27FC236}">
                <a16:creationId xmlns:a16="http://schemas.microsoft.com/office/drawing/2014/main" id="{65BA3321-C675-43B0-93C6-ADE7A56C8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001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00F5-9CFD-410A-AB4B-84D9B85C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FFE17-B451-4DAA-AAD7-8097D1DC8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" b="4005"/>
          <a:stretch/>
        </p:blipFill>
        <p:spPr>
          <a:xfrm>
            <a:off x="1905000" y="914400"/>
            <a:ext cx="8382000" cy="52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B0A5-9A33-492A-88F5-648745CF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Minecraft?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4E56-9420-4559-9E56-382FCF84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7162800" cy="46783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3-D exploration and building game</a:t>
            </a:r>
          </a:p>
          <a:p>
            <a:pPr lvl="1"/>
            <a:r>
              <a:rPr lang="en-US" dirty="0"/>
              <a:t>In “Survival” mode, the player crafts resources while defending against monster attacks</a:t>
            </a:r>
          </a:p>
          <a:p>
            <a:pPr lvl="1"/>
            <a:r>
              <a:rPr lang="en-US" dirty="0"/>
              <a:t>In “Creative” mode, it’s more like an immersive virtual Lego session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Developed by Mojang</a:t>
            </a:r>
          </a:p>
          <a:p>
            <a:pPr lvl="1"/>
            <a:r>
              <a:rPr lang="en-US" dirty="0"/>
              <a:t>Acquired by Microsoft in 2014</a:t>
            </a:r>
          </a:p>
          <a:p>
            <a:pPr lvl="1"/>
            <a:endParaRPr lang="en-US" dirty="0"/>
          </a:p>
          <a:p>
            <a:r>
              <a:rPr lang="en-US" dirty="0"/>
              <a:t>Hugely popular with under-15s</a:t>
            </a:r>
          </a:p>
          <a:p>
            <a:endParaRPr lang="en-US" dirty="0"/>
          </a:p>
        </p:txBody>
      </p:sp>
      <p:pic>
        <p:nvPicPr>
          <p:cNvPr id="1026" name="Picture 2" descr="https://community-content-assets.minecraft.net/upload/styles/small/s3/75862a297acd1096f3d59a30537f27f0-westeros_kings_6.jpg">
            <a:extLst>
              <a:ext uri="{FF2B5EF4-FFF2-40B4-BE49-F238E27FC236}">
                <a16:creationId xmlns:a16="http://schemas.microsoft.com/office/drawing/2014/main" id="{AF1E7393-EE45-48ED-ADDC-C243E5F0C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7" r="29687"/>
          <a:stretch/>
        </p:blipFill>
        <p:spPr bwMode="auto">
          <a:xfrm>
            <a:off x="8077200" y="1401763"/>
            <a:ext cx="3412067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1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3E35A-293E-4F3B-A53B-7A46140E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96" y="0"/>
            <a:ext cx="991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5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inecraft avatar">
            <a:extLst>
              <a:ext uri="{FF2B5EF4-FFF2-40B4-BE49-F238E27FC236}">
                <a16:creationId xmlns:a16="http://schemas.microsoft.com/office/drawing/2014/main" id="{54C6417B-D3DB-47B2-B81C-8FC7BA721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144839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Resources</a:t>
            </a:r>
            <a:endParaRPr lang="en-US" sz="3200" dirty="0">
              <a:latin typeface="OCR A Extended" panose="02010509020102010303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6477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OCR A Extended" panose="02010509020102010303" pitchFamily="50" charset="0"/>
              </a:rPr>
              <a:t>miner package:</a:t>
            </a:r>
            <a:br>
              <a:rPr lang="en-US" sz="2400" dirty="0">
                <a:latin typeface="OCR A Extended" panose="02010509020102010303" pitchFamily="50" charset="0"/>
              </a:rPr>
            </a:br>
            <a:r>
              <a:rPr lang="en-US" sz="2400" dirty="0">
                <a:latin typeface="OCR A Extended" panose="02010509020102010303" pitchFamily="50" charset="0"/>
                <a:hlinkClick r:id="rId4"/>
              </a:rPr>
              <a:t>github.com/</a:t>
            </a:r>
            <a:r>
              <a:rPr lang="en-US" sz="2400" dirty="0" err="1">
                <a:latin typeface="OCR A Extended" panose="02010509020102010303" pitchFamily="50" charset="0"/>
                <a:hlinkClick r:id="rId4"/>
              </a:rPr>
              <a:t>ropenscilabs</a:t>
            </a:r>
            <a:r>
              <a:rPr lang="en-US" sz="2400" dirty="0">
                <a:latin typeface="OCR A Extended" panose="02010509020102010303" pitchFamily="50" charset="0"/>
                <a:hlinkClick r:id="rId4"/>
              </a:rPr>
              <a:t>/miner</a:t>
            </a:r>
            <a:r>
              <a:rPr lang="en-US" sz="2400" dirty="0">
                <a:latin typeface="OCR A Extended" panose="02010509020102010303" pitchFamily="50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sz="2400" dirty="0">
                <a:latin typeface="OCR A Extended" panose="02010509020102010303" pitchFamily="50" charset="0"/>
              </a:rPr>
              <a:t>“R Programming with Minecraft”:</a:t>
            </a:r>
            <a:br>
              <a:rPr lang="en-US" sz="2400" dirty="0">
                <a:latin typeface="OCR A Extended" panose="02010509020102010303" pitchFamily="50" charset="0"/>
              </a:rPr>
            </a:br>
            <a:r>
              <a:rPr lang="en-US" sz="2400" dirty="0">
                <a:latin typeface="OCR A Extended" panose="02010509020102010303" pitchFamily="50" charset="0"/>
                <a:hlinkClick r:id="rId5"/>
              </a:rPr>
              <a:t>ropenscilabs.github.io/</a:t>
            </a:r>
            <a:r>
              <a:rPr lang="en-US" sz="2400" dirty="0" err="1">
                <a:latin typeface="OCR A Extended" panose="02010509020102010303" pitchFamily="50" charset="0"/>
                <a:hlinkClick r:id="rId5"/>
              </a:rPr>
              <a:t>miner_book</a:t>
            </a:r>
            <a:endParaRPr lang="en-US" sz="24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sz="24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sz="2400" dirty="0">
                <a:latin typeface="OCR A Extended" panose="02010509020102010303" pitchFamily="50" charset="0"/>
              </a:rPr>
              <a:t>Blog posts (search Minecraft): </a:t>
            </a:r>
          </a:p>
          <a:p>
            <a:pPr marL="0" indent="0">
              <a:buNone/>
            </a:pPr>
            <a:r>
              <a:rPr lang="en-US" sz="2400" dirty="0">
                <a:latin typeface="OCR A Extended" panose="02010509020102010303" pitchFamily="50" charset="0"/>
                <a:hlinkClick r:id="rId6"/>
              </a:rPr>
              <a:t>blog.revolutionanalytics.com</a:t>
            </a:r>
            <a:r>
              <a:rPr lang="en-US" sz="2400" dirty="0">
                <a:latin typeface="OCR A Extended" panose="02010509020102010303" pitchFamily="50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sz="2400" dirty="0">
              <a:latin typeface="OCR A Extended" panose="02010509020102010303" pitchFamily="50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C86EB-0C21-4540-8A40-1910EC41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1600201"/>
            <a:ext cx="472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</a:rPr>
              <a:t>The miner team:</a:t>
            </a:r>
          </a:p>
          <a:p>
            <a:pPr marL="400050" lvl="1" indent="0">
              <a:buNone/>
            </a:pPr>
            <a:r>
              <a:rPr lang="en-US" dirty="0">
                <a:latin typeface="OCR A Extended" panose="02010509020102010303" pitchFamily="50" charset="0"/>
              </a:rPr>
              <a:t>Brooke Anderson</a:t>
            </a:r>
          </a:p>
          <a:p>
            <a:pPr marL="400050" lvl="1" indent="0">
              <a:buNone/>
            </a:pPr>
            <a:r>
              <a:rPr lang="en-US" dirty="0">
                <a:latin typeface="OCR A Extended" panose="02010509020102010303" pitchFamily="50" charset="0"/>
              </a:rPr>
              <a:t>Karl Broman</a:t>
            </a:r>
          </a:p>
          <a:p>
            <a:pPr marL="400050" lvl="1" indent="0">
              <a:buNone/>
            </a:pPr>
            <a:r>
              <a:rPr lang="en-US" dirty="0">
                <a:latin typeface="OCR A Extended" panose="02010509020102010303" pitchFamily="50" charset="0"/>
              </a:rPr>
              <a:t>Gergely Daróczi</a:t>
            </a:r>
          </a:p>
          <a:p>
            <a:pPr marL="400050" lvl="1" indent="0">
              <a:buNone/>
            </a:pPr>
            <a:r>
              <a:rPr lang="en-US" dirty="0">
                <a:latin typeface="OCR A Extended" panose="02010509020102010303" pitchFamily="50" charset="0"/>
              </a:rPr>
              <a:t>Mario Inchiosa</a:t>
            </a:r>
          </a:p>
          <a:p>
            <a:pPr marL="400050" lvl="1" indent="0">
              <a:buNone/>
            </a:pPr>
            <a:r>
              <a:rPr lang="en-US" dirty="0">
                <a:latin typeface="OCR A Extended" panose="02010509020102010303" pitchFamily="50" charset="0"/>
              </a:rPr>
              <a:t>David Smith</a:t>
            </a:r>
          </a:p>
          <a:p>
            <a:pPr marL="400050" lvl="1" indent="0">
              <a:buNone/>
            </a:pPr>
            <a:r>
              <a:rPr lang="en-US" dirty="0">
                <a:latin typeface="OCR A Extended" panose="02010509020102010303" pitchFamily="50" charset="0"/>
              </a:rPr>
              <a:t>Ali Zaidi</a:t>
            </a:r>
          </a:p>
          <a:p>
            <a:pPr marL="400050" lvl="1" indent="0">
              <a:buNone/>
            </a:pPr>
            <a:endParaRPr lang="en-US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DB663-B490-4F02-9377-734089018FF2}"/>
              </a:ext>
            </a:extLst>
          </p:cNvPr>
          <p:cNvSpPr txBox="1"/>
          <p:nvPr/>
        </p:nvSpPr>
        <p:spPr>
          <a:xfrm>
            <a:off x="2133600" y="5638800"/>
            <a:ext cx="5553956" cy="6463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Join my server: 13.78.135.40</a:t>
            </a:r>
          </a:p>
        </p:txBody>
      </p:sp>
    </p:spTree>
    <p:extLst>
      <p:ext uri="{BB962C8B-B14F-4D97-AF65-F5344CB8AC3E}">
        <p14:creationId xmlns:p14="http://schemas.microsoft.com/office/powerpoint/2010/main" val="165003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37BDD-EBAD-4BBD-B0E7-618A09DF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7AB7E-7D5B-493B-BBC2-5CC790D0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miner team">
            <a:extLst>
              <a:ext uri="{FF2B5EF4-FFF2-40B4-BE49-F238E27FC236}">
                <a16:creationId xmlns:a16="http://schemas.microsoft.com/office/drawing/2014/main" id="{6C5EC73F-AAEE-4A48-9B99-167EB7996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4"/>
          <a:stretch/>
        </p:blipFill>
        <p:spPr bwMode="auto">
          <a:xfrm>
            <a:off x="-1" y="-228600"/>
            <a:ext cx="12210203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9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3060-AEF5-4DE3-ADFD-683E0D03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 in Minecraft?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2D021-15BF-4151-8B5C-6C099CAA8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7848600" cy="4678363"/>
          </a:xfrm>
        </p:spPr>
        <p:txBody>
          <a:bodyPr>
            <a:normAutofit/>
          </a:bodyPr>
          <a:lstStyle/>
          <a:p>
            <a:r>
              <a:rPr lang="en-US" dirty="0"/>
              <a:t>Teach kids the R language</a:t>
            </a:r>
          </a:p>
          <a:p>
            <a:pPr lvl="1"/>
            <a:r>
              <a:rPr lang="en-US" dirty="0"/>
              <a:t>motivated by automating tedious tasks in Minecraft</a:t>
            </a:r>
          </a:p>
          <a:p>
            <a:endParaRPr lang="en-US" dirty="0"/>
          </a:p>
          <a:p>
            <a:r>
              <a:rPr lang="en-US" dirty="0"/>
              <a:t>Extensible Client/Server architecture</a:t>
            </a:r>
          </a:p>
          <a:p>
            <a:pPr lvl="1"/>
            <a:r>
              <a:rPr lang="en-US" dirty="0"/>
              <a:t>World can be modified via server extensions</a:t>
            </a:r>
          </a:p>
          <a:p>
            <a:pPr lvl="1"/>
            <a:r>
              <a:rPr lang="en-US" dirty="0"/>
              <a:t>Language API provides a higher-level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75110-A014-4FA2-9A44-AB65A6DC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8FC95-C140-427A-B5E7-25F0B69D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A picture containing text&#10;&#10;Description generated with high confidence">
            <a:hlinkClick r:id="rId3"/>
            <a:extLst>
              <a:ext uri="{FF2B5EF4-FFF2-40B4-BE49-F238E27FC236}">
                <a16:creationId xmlns:a16="http://schemas.microsoft.com/office/drawing/2014/main" id="{F1D9802F-1602-4E8C-AE44-5AD065651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447799"/>
            <a:ext cx="3301365" cy="436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EACD35-5479-4EF8-B673-0132EFBC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You Will Need: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B68064-986A-45B8-AD72-5CED901B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1"/>
            <a:ext cx="85344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Minecraft desktop (requires purchase)</a:t>
            </a:r>
          </a:p>
          <a:p>
            <a:pPr lvl="1"/>
            <a:r>
              <a:rPr lang="en-US" dirty="0"/>
              <a:t>Java version NOT Windows Store or Xbox/Mobile version</a:t>
            </a:r>
          </a:p>
          <a:p>
            <a:pPr lvl="1"/>
            <a:endParaRPr lang="en-US" dirty="0"/>
          </a:p>
          <a:p>
            <a:r>
              <a:rPr lang="en-US" dirty="0"/>
              <a:t>Minecraft account (account.mojang.com)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Spigot Minecraft server (free)</a:t>
            </a:r>
          </a:p>
          <a:p>
            <a:pPr lvl="1"/>
            <a:r>
              <a:rPr lang="en-US" dirty="0"/>
              <a:t>w/ </a:t>
            </a:r>
            <a:r>
              <a:rPr lang="en-US" dirty="0" err="1"/>
              <a:t>RaspberryJuice</a:t>
            </a:r>
            <a:r>
              <a:rPr lang="en-US" dirty="0"/>
              <a:t> plugin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Desktop client running R</a:t>
            </a:r>
          </a:p>
          <a:p>
            <a:pPr lvl="1"/>
            <a:r>
              <a:rPr lang="en-US" dirty="0"/>
              <a:t>“miner” and “craft” packages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B04840-1DBA-42D1-9205-C49601A8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C23CF-F562-474D-ACD9-C5593B76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445" y="6356522"/>
            <a:ext cx="2844800" cy="365125"/>
          </a:xfrm>
        </p:spPr>
        <p:txBody>
          <a:bodyPr/>
          <a:lstStyle/>
          <a:p>
            <a:fld id="{34364F35-C8DF-48EF-9A3F-08DCDF9D2AF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4" name="Picture 6" descr="Image result for minecraft icon">
            <a:extLst>
              <a:ext uri="{FF2B5EF4-FFF2-40B4-BE49-F238E27FC236}">
                <a16:creationId xmlns:a16="http://schemas.microsoft.com/office/drawing/2014/main" id="{98EC23CC-0F8A-4549-8952-322A0650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18172"/>
            <a:ext cx="1597739" cy="159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inecraft spigot">
            <a:extLst>
              <a:ext uri="{FF2B5EF4-FFF2-40B4-BE49-F238E27FC236}">
                <a16:creationId xmlns:a16="http://schemas.microsoft.com/office/drawing/2014/main" id="{C49FA86A-E209-4C4E-B450-C6BC29B6C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4612203"/>
            <a:ext cx="17049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59150-B071-4A28-8B03-1BE89D8489DB}"/>
              </a:ext>
            </a:extLst>
          </p:cNvPr>
          <p:cNvCxnSpPr>
            <a:stCxn id="2056" idx="1"/>
            <a:endCxn id="2054" idx="3"/>
          </p:cNvCxnSpPr>
          <p:nvPr/>
        </p:nvCxnSpPr>
        <p:spPr>
          <a:xfrm flipH="1">
            <a:off x="8227139" y="5217041"/>
            <a:ext cx="993061" cy="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60" name="Picture 12" descr="R">
            <a:extLst>
              <a:ext uri="{FF2B5EF4-FFF2-40B4-BE49-F238E27FC236}">
                <a16:creationId xmlns:a16="http://schemas.microsoft.com/office/drawing/2014/main" id="{EA7306E4-332B-4735-B797-451E4865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273" y="2514600"/>
            <a:ext cx="1568828" cy="121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1598D6-EA34-4420-99CC-A35CB0042863}"/>
              </a:ext>
            </a:extLst>
          </p:cNvPr>
          <p:cNvCxnSpPr>
            <a:stCxn id="2060" idx="2"/>
            <a:endCxn id="2056" idx="0"/>
          </p:cNvCxnSpPr>
          <p:nvPr/>
        </p:nvCxnSpPr>
        <p:spPr>
          <a:xfrm>
            <a:off x="10072687" y="3730442"/>
            <a:ext cx="1" cy="88176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4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E9B0-AD63-4714-AAEB-9605151E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AF6E6-06FD-4AA6-B424-BFB253EBC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miner</a:t>
            </a:r>
            <a:r>
              <a:rPr lang="en-US" dirty="0"/>
              <a:t>: Basic functions for interfacing with a Minecraft server:</a:t>
            </a:r>
          </a:p>
          <a:p>
            <a:pPr lvl="1"/>
            <a:r>
              <a:rPr lang="en-US" dirty="0"/>
              <a:t>connect to Spigot server</a:t>
            </a:r>
          </a:p>
          <a:p>
            <a:pPr lvl="1"/>
            <a:r>
              <a:rPr lang="en-US" dirty="0"/>
              <a:t>inspect / modify world area (by blocks)</a:t>
            </a:r>
          </a:p>
          <a:p>
            <a:pPr lvl="1"/>
            <a:r>
              <a:rPr lang="en-US" dirty="0"/>
              <a:t>monitor player actions (movement, block interaction)</a:t>
            </a:r>
          </a:p>
          <a:p>
            <a:pPr lvl="1"/>
            <a:r>
              <a:rPr lang="en-US" dirty="0">
                <a:hlinkClick r:id="rId3"/>
              </a:rPr>
              <a:t>github.com/</a:t>
            </a:r>
            <a:r>
              <a:rPr lang="en-US" dirty="0" err="1">
                <a:hlinkClick r:id="rId3"/>
              </a:rPr>
              <a:t>ropenscilabs</a:t>
            </a:r>
            <a:r>
              <a:rPr lang="en-US" dirty="0">
                <a:hlinkClick r:id="rId3"/>
              </a:rPr>
              <a:t>/miner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craft</a:t>
            </a:r>
            <a:r>
              <a:rPr lang="en-US" dirty="0"/>
              <a:t>: Higher-level functions built on basic tools</a:t>
            </a:r>
          </a:p>
          <a:p>
            <a:pPr lvl="1"/>
            <a:r>
              <a:rPr lang="en-US" dirty="0"/>
              <a:t>Render a message / image / maze in the world</a:t>
            </a:r>
          </a:p>
          <a:p>
            <a:pPr lvl="1"/>
            <a:r>
              <a:rPr lang="en-US" dirty="0">
                <a:hlinkClick r:id="rId4"/>
              </a:rPr>
              <a:t>github.com/</a:t>
            </a:r>
            <a:r>
              <a:rPr lang="en-US" dirty="0" err="1">
                <a:hlinkClick r:id="rId4"/>
              </a:rPr>
              <a:t>ropenscilabs</a:t>
            </a:r>
            <a:r>
              <a:rPr lang="en-US">
                <a:hlinkClick r:id="rId4"/>
              </a:rPr>
              <a:t>/craft</a:t>
            </a:r>
            <a:endParaRPr lang="en-US" dirty="0"/>
          </a:p>
          <a:p>
            <a:pPr lvl="1"/>
            <a:r>
              <a:rPr lang="en-US" dirty="0"/>
              <a:t>Accompanying book: </a:t>
            </a:r>
            <a:r>
              <a:rPr lang="en-US" dirty="0">
                <a:hlinkClick r:id="rId5"/>
              </a:rPr>
              <a:t>ropenscilabs.github.io/</a:t>
            </a:r>
            <a:r>
              <a:rPr lang="en-US" dirty="0" err="1">
                <a:hlinkClick r:id="rId5"/>
              </a:rPr>
              <a:t>miner_book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D30A2-1B30-41D2-B78E-9D70E5FC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8A3E5-0E0A-4D25-81AE-0D8756B4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7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F1B4-5A41-454F-9FB3-D8EF13ED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DIY Docker build with VM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E38D-C81F-4B54-9890-5F59EE72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 Ubuntu Data Science Virtual Machine</a:t>
            </a:r>
          </a:p>
          <a:p>
            <a:pPr lvl="1"/>
            <a:r>
              <a:rPr lang="en-US" dirty="0"/>
              <a:t>open ports 4711,25565 in/out (in Networking)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https://github.com/ropenscilabs/miner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miner/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-t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minecraft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-ti --rm -p 4711:4711 -p 25565:25565 minecraft</a:t>
            </a:r>
          </a:p>
          <a:p>
            <a:pPr marL="457200" lvl="1" indent="0">
              <a:buNone/>
            </a:pPr>
            <a:endParaRPr lang="sv-S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" indent="0">
              <a:buNone/>
            </a:pPr>
            <a:r>
              <a:rPr lang="sv-SE" dirty="0">
                <a:latin typeface="OCR A Extended" panose="02010509020102010303" pitchFamily="50" charset="0"/>
              </a:rPr>
              <a:t>&gt; defaultmode creative</a:t>
            </a:r>
          </a:p>
          <a:p>
            <a:pPr marL="57150" indent="0">
              <a:buNone/>
            </a:pPr>
            <a:r>
              <a:rPr lang="sv-SE" dirty="0">
                <a:latin typeface="OCR A Extended" panose="02010509020102010303" pitchFamily="50" charset="0"/>
              </a:rPr>
              <a:t>&gt; op </a:t>
            </a:r>
            <a:r>
              <a:rPr lang="sv-SE" dirty="0">
                <a:latin typeface="+mj-lt"/>
              </a:rPr>
              <a:t>[your_username]</a:t>
            </a:r>
            <a:r>
              <a:rPr lang="sv-SE" dirty="0">
                <a:latin typeface="OCR A Extended" panose="02010509020102010303" pitchFamily="50" charset="0"/>
              </a:rPr>
              <a:t> 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BA2EC-C345-4259-B58E-65EB7723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A5B42-21EA-4BE8-ACF8-28F83FCF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4E39CD-5280-4E94-B9AA-E4794C10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96" y="0"/>
            <a:ext cx="991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4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F1B4-5A41-454F-9FB3-D8EF13ED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pull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E38D-C81F-4B54-9890-5F59EE72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any Ubuntu docker machine or VM</a:t>
            </a:r>
          </a:p>
          <a:p>
            <a:pPr lvl="1"/>
            <a:r>
              <a:rPr lang="en-US" dirty="0"/>
              <a:t>(still need to open ports 4711,25565 in/out)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sudo docker run -ti --rm -p 4711:4711 -p 25565:25565 \   </a:t>
            </a:r>
            <a:b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revodavid/minerserver:latest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BA2EC-C345-4259-B58E-65EB7723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A5B42-21EA-4BE8-ACF8-28F83FCF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4F35-C8DF-48EF-9A3F-08DCDF9D2AF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rgbClr val="404040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00B050"/>
        </a:solidFill>
      </a:spPr>
      <a:bodyPr wrap="none" rtlCol="0">
        <a:spAutoFit/>
      </a:bodyPr>
      <a:lstStyle>
        <a:defPPr algn="l">
          <a:defRPr dirty="0" err="1" smtClean="0">
            <a:solidFill>
              <a:schemeClr val="bg1"/>
            </a:solidFill>
            <a:latin typeface="OCR A Extended" panose="02010509020102010303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-50166_Machine_Learning_AI_&amp;_Data_Science_Conference_Template">
  <a:themeElements>
    <a:clrScheme name="MLA&amp;DS">
      <a:dk1>
        <a:srgbClr val="505050"/>
      </a:dk1>
      <a:lt1>
        <a:srgbClr val="FFFFFF"/>
      </a:lt1>
      <a:dk2>
        <a:srgbClr val="A80000"/>
      </a:dk2>
      <a:lt2>
        <a:srgbClr val="E6E6E6"/>
      </a:lt2>
      <a:accent1>
        <a:srgbClr val="A80000"/>
      </a:accent1>
      <a:accent2>
        <a:srgbClr val="080808"/>
      </a:accent2>
      <a:accent3>
        <a:srgbClr val="505050"/>
      </a:accent3>
      <a:accent4>
        <a:srgbClr val="002050"/>
      </a:accent4>
      <a:accent5>
        <a:srgbClr val="D83B01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I_Data_Science_Conference_16x9_Template.potx" id="{478BF69B-7207-454D-A2B3-A99948846C7A}" vid="{9A4B171A-AA92-4439-96C1-274DD774861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17488</TotalTime>
  <Words>620</Words>
  <Application>Microsoft Office PowerPoint</Application>
  <PresentationFormat>Widescreen</PresentationFormat>
  <Paragraphs>143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New</vt:lpstr>
      <vt:lpstr>OCR A Extended</vt:lpstr>
      <vt:lpstr>Segoe UI</vt:lpstr>
      <vt:lpstr>Segoe UI Light</vt:lpstr>
      <vt:lpstr>Segoe UI Semibold</vt:lpstr>
      <vt:lpstr>Segoe UI Semilight</vt:lpstr>
      <vt:lpstr>Wingdings</vt:lpstr>
      <vt:lpstr>Office Theme</vt:lpstr>
      <vt:lpstr>Custom Design</vt:lpstr>
      <vt:lpstr>5-50166_Machine_Learning_AI_&amp;_Data_Science_Conference_Template</vt:lpstr>
      <vt:lpstr>PowerPoint Presentation</vt:lpstr>
      <vt:lpstr>What is Minecraft?</vt:lpstr>
      <vt:lpstr>PowerPoint Presentation</vt:lpstr>
      <vt:lpstr>Why R in Minecraft?</vt:lpstr>
      <vt:lpstr>You Will Need:</vt:lpstr>
      <vt:lpstr>R packages</vt:lpstr>
      <vt:lpstr>DIY Docker build with VM in Azure</vt:lpstr>
      <vt:lpstr>PowerPoint Presentation</vt:lpstr>
      <vt:lpstr>Docker pull</vt:lpstr>
      <vt:lpstr>Launch Minecraft</vt:lpstr>
      <vt:lpstr>Connect using miner package</vt:lpstr>
      <vt:lpstr>Modifying the World</vt:lpstr>
      <vt:lpstr>PowerPoint Presentation</vt:lpstr>
      <vt:lpstr>PowerPoint Presentation</vt:lpstr>
      <vt:lpstr>Interacting with players in-game</vt:lpstr>
      <vt:lpstr>Interacting with players via chat</vt:lpstr>
      <vt:lpstr>PowerPoint Presentation</vt:lpstr>
      <vt:lpstr>Maze Solving</vt:lpstr>
      <vt:lpstr>Scatterplots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 Rickert</dc:creator>
  <cp:lastModifiedBy>David Smith (CDA)</cp:lastModifiedBy>
  <cp:revision>120</cp:revision>
  <dcterms:created xsi:type="dcterms:W3CDTF">2011-08-09T23:27:51Z</dcterms:created>
  <dcterms:modified xsi:type="dcterms:W3CDTF">2019-06-07T17:07:55Z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7867195-f2b8-4ac2-b0b6-6bb73cb33afc_Enabled">
    <vt:lpwstr>True</vt:lpwstr>
  </property>
  <property fmtid="{D5CDD505-2E9C-101B-9397-08002B2CF9AE}" pid="3" name="MSIP_Label_87867195-f2b8-4ac2-b0b6-6bb73cb33afc_SiteId">
    <vt:lpwstr>72f988bf-86f1-41af-91ab-2d7cd011db47</vt:lpwstr>
  </property>
  <property fmtid="{D5CDD505-2E9C-101B-9397-08002B2CF9AE}" pid="4" name="MSIP_Label_87867195-f2b8-4ac2-b0b6-6bb73cb33afc_Ref">
    <vt:lpwstr>https://api.informationprotection.azure.com/api/72f988bf-86f1-41af-91ab-2d7cd011db47</vt:lpwstr>
  </property>
  <property fmtid="{D5CDD505-2E9C-101B-9397-08002B2CF9AE}" pid="5" name="MSIP_Label_87867195-f2b8-4ac2-b0b6-6bb73cb33afc_SetBy">
    <vt:lpwstr>davidsmi@microsoft.com</vt:lpwstr>
  </property>
  <property fmtid="{D5CDD505-2E9C-101B-9397-08002B2CF9AE}" pid="6" name="MSIP_Label_87867195-f2b8-4ac2-b0b6-6bb73cb33afc_SetDate">
    <vt:lpwstr>2017-05-16T12:41:57.1558370-05:00</vt:lpwstr>
  </property>
  <property fmtid="{D5CDD505-2E9C-101B-9397-08002B2CF9AE}" pid="7" name="MSIP_Label_87867195-f2b8-4ac2-b0b6-6bb73cb33afc_Name">
    <vt:lpwstr>Public</vt:lpwstr>
  </property>
  <property fmtid="{D5CDD505-2E9C-101B-9397-08002B2CF9AE}" pid="8" name="MSIP_Label_87867195-f2b8-4ac2-b0b6-6bb73cb33afc_Application">
    <vt:lpwstr>Microsoft Azure Information Protection</vt:lpwstr>
  </property>
  <property fmtid="{D5CDD505-2E9C-101B-9397-08002B2CF9AE}" pid="9" name="MSIP_Label_87867195-f2b8-4ac2-b0b6-6bb73cb33afc_Extended_MSFT_Method">
    <vt:lpwstr>Manual</vt:lpwstr>
  </property>
  <property fmtid="{D5CDD505-2E9C-101B-9397-08002B2CF9AE}" pid="10" name="Sensitivity">
    <vt:lpwstr>Public</vt:lpwstr>
  </property>
</Properties>
</file>